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61" r:id="rId10"/>
    <p:sldId id="262" r:id="rId11"/>
    <p:sldId id="265" r:id="rId12"/>
    <p:sldId id="264" r:id="rId13"/>
    <p:sldId id="266" r:id="rId14"/>
    <p:sldId id="268" r:id="rId15"/>
    <p:sldId id="267" r:id="rId16"/>
    <p:sldId id="269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04C49-B9CB-425D-B472-F9E5F44DB7F3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DF9E1-D78E-4166-A95D-878BAE52D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5DF9E1-D78E-4166-A95D-878BAE52D0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8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CATs++ Boosting Cost Aggregation with Convolutions and Transformers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RANSAC(</a:t>
            </a:r>
            <a:r>
              <a:rPr lang="en-US" altLang="ko-KR" dirty="0" err="1"/>
              <a:t>RANdom</a:t>
            </a:r>
            <a:r>
              <a:rPr lang="en-US" altLang="ko-KR" dirty="0"/>
              <a:t> </a:t>
            </a:r>
            <a:r>
              <a:rPr lang="en-US" altLang="ko-KR" dirty="0" err="1"/>
              <a:t>SAmple</a:t>
            </a:r>
            <a:r>
              <a:rPr lang="en-US" altLang="ko-KR" dirty="0"/>
              <a:t> consensus)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데이터셋에서 노이즈를 제거하고 모델을 예측하는 알고리즘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RANSAC inlier score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</a:t>
            </a:r>
            <a:r>
              <a:rPr lang="ko-KR" altLang="en-US" dirty="0"/>
              <a:t> 알고리즘을 통해서 얻어진 모델에서 </a:t>
            </a:r>
            <a:r>
              <a:rPr lang="en-US" altLang="ko-KR" dirty="0"/>
              <a:t>inlier </a:t>
            </a:r>
            <a:r>
              <a:rPr lang="ko-KR" altLang="en-US" dirty="0"/>
              <a:t>데이터의 개수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FF1C80-8DC5-488F-8257-55F3A2AF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9" y="1387475"/>
            <a:ext cx="39528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77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Feature extraction</a:t>
            </a:r>
          </a:p>
          <a:p>
            <a:pPr>
              <a:buFontTx/>
              <a:buChar char="-"/>
            </a:pPr>
            <a:r>
              <a:rPr lang="ko-KR" altLang="en-US" dirty="0"/>
              <a:t>소스 이미지와 타겟 이미지를 </a:t>
            </a:r>
            <a:r>
              <a:rPr lang="en-US" altLang="ko-KR" dirty="0"/>
              <a:t>input</a:t>
            </a:r>
          </a:p>
          <a:p>
            <a:pPr>
              <a:buFontTx/>
              <a:buChar char="-"/>
            </a:pPr>
            <a:r>
              <a:rPr lang="ko-KR" altLang="en-US" dirty="0"/>
              <a:t>같은 가중치를 가지는 </a:t>
            </a:r>
            <a:r>
              <a:rPr lang="en-US" altLang="ko-KR" dirty="0"/>
              <a:t>CNN </a:t>
            </a:r>
            <a:r>
              <a:rPr lang="ko-KR" altLang="en-US" dirty="0"/>
              <a:t>모델을 이용해서 </a:t>
            </a:r>
            <a:r>
              <a:rPr lang="en-US" altLang="ko-KR" dirty="0"/>
              <a:t>feature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Pairwise feature matching</a:t>
            </a:r>
          </a:p>
          <a:p>
            <a:pPr>
              <a:buFontTx/>
              <a:buChar char="-"/>
            </a:pPr>
            <a:r>
              <a:rPr lang="ko-KR" altLang="en-US" dirty="0"/>
              <a:t>두 이미지의 </a:t>
            </a:r>
            <a:r>
              <a:rPr lang="en-US" altLang="ko-KR" dirty="0"/>
              <a:t>local features</a:t>
            </a:r>
            <a:r>
              <a:rPr lang="ko-KR" altLang="en-US" dirty="0"/>
              <a:t>를</a:t>
            </a:r>
            <a:r>
              <a:rPr lang="en-US" altLang="ko-KR" dirty="0"/>
              <a:t> matching</a:t>
            </a:r>
            <a:r>
              <a:rPr lang="ko-KR" altLang="en-US" dirty="0"/>
              <a:t>해서 </a:t>
            </a:r>
            <a:r>
              <a:rPr lang="en-US" altLang="ko-KR" dirty="0"/>
              <a:t>match score</a:t>
            </a:r>
            <a:r>
              <a:rPr lang="ko-KR" altLang="en-US" dirty="0"/>
              <a:t>를 계산한 후 정규화를 실시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8D53B7-8908-49D5-90A1-3F908302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015" y="4905596"/>
            <a:ext cx="3534268" cy="14956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B4044F-4BCF-48F8-82A8-4965D860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75" y="1347537"/>
            <a:ext cx="4065548" cy="31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Geometric transformation estimation</a:t>
            </a:r>
          </a:p>
          <a:p>
            <a:pPr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에서 얻은 </a:t>
            </a:r>
            <a:r>
              <a:rPr lang="en-US" altLang="ko-KR" dirty="0"/>
              <a:t>match score </a:t>
            </a:r>
            <a:r>
              <a:rPr lang="ko-KR" altLang="en-US" dirty="0"/>
              <a:t>점수로 기하학적 변환 매개변수 </a:t>
            </a:r>
            <a:r>
              <a:rPr lang="en-US" altLang="ko-KR" dirty="0"/>
              <a:t>g</a:t>
            </a:r>
            <a:r>
              <a:rPr lang="ko-KR" altLang="en-US" dirty="0"/>
              <a:t>를 추정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g</a:t>
            </a:r>
            <a:r>
              <a:rPr lang="ko-KR" altLang="en-US" dirty="0"/>
              <a:t>를 바탕으로 기하학전 변환 실시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이때 </a:t>
            </a:r>
            <a:r>
              <a:rPr lang="en-US" altLang="ko-KR" dirty="0"/>
              <a:t>affine model</a:t>
            </a:r>
            <a:r>
              <a:rPr lang="ko-KR" altLang="en-US" dirty="0"/>
              <a:t>이면 </a:t>
            </a:r>
            <a:r>
              <a:rPr lang="en-US" altLang="ko-KR" dirty="0"/>
              <a:t>K=6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AA2EB27-4282-4E36-9C1D-A486CCAC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99" y="1724441"/>
            <a:ext cx="1808748" cy="24664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7942C5-5293-49D0-BBD2-26F73989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55" y="4458368"/>
            <a:ext cx="2943636" cy="476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10317D-E677-460A-A6C3-5E23B9B6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818" y="4946716"/>
            <a:ext cx="309605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Affine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선과 평행성을 보존하는 기하 변환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면을 새로운 위치로 매핑하는 기하학적 변환기법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77A3FF-7966-4354-88D1-A4B0FC742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8"/>
          <a:stretch/>
        </p:blipFill>
        <p:spPr bwMode="auto">
          <a:xfrm>
            <a:off x="6983105" y="180473"/>
            <a:ext cx="3643573" cy="36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fine Transformations">
            <a:extLst>
              <a:ext uri="{FF2B5EF4-FFF2-40B4-BE49-F238E27FC236}">
                <a16:creationId xmlns:a16="http://schemas.microsoft.com/office/drawing/2014/main" id="{51E22C64-0638-47D1-86B6-8862DA5E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84" y="3973762"/>
            <a:ext cx="5097816" cy="26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7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077073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TPS(Thin plate spline)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점들 사이의 부드러운 매핑을 생성하는 데 사용되는 수학적 기법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이미지에서 제어점을 지정한 후</a:t>
            </a:r>
            <a:r>
              <a:rPr lang="en-US" altLang="ko-KR" dirty="0"/>
              <a:t>, </a:t>
            </a:r>
            <a:r>
              <a:rPr lang="ko-KR" altLang="en-US" dirty="0"/>
              <a:t>제어점들을 고정 혹은 이동시켜서 이미지를 부드럽게 변환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6" name="Picture 2" descr="PDF] Thin-Plate Spline Technique for Medical Image Deformatio | Semantic  Scholar">
            <a:extLst>
              <a:ext uri="{FF2B5EF4-FFF2-40B4-BE49-F238E27FC236}">
                <a16:creationId xmlns:a16="http://schemas.microsoft.com/office/drawing/2014/main" id="{C91E0046-C1E8-4838-B694-D0E3CB87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8"/>
          <a:stretch/>
        </p:blipFill>
        <p:spPr bwMode="auto">
          <a:xfrm>
            <a:off x="3004636" y="4447420"/>
            <a:ext cx="6182727" cy="22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66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A205CC-67A3-4150-93C3-27AD4964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499" y="5373656"/>
            <a:ext cx="1343212" cy="619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66D00-35FF-477A-94C4-690A5D1D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77" y="4640129"/>
            <a:ext cx="2372056" cy="733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DF89C-AA02-493C-8FD7-584118F74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2" y="4307305"/>
            <a:ext cx="7124808" cy="2132703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4"/>
            </a:pPr>
            <a:r>
              <a:rPr lang="en-US" altLang="ko-KR" dirty="0"/>
              <a:t>Soft inlier count</a:t>
            </a:r>
          </a:p>
          <a:p>
            <a:pPr>
              <a:buFontTx/>
              <a:buChar char="-"/>
            </a:pPr>
            <a:r>
              <a:rPr lang="en-US" altLang="ko-KR" dirty="0"/>
              <a:t>RANSAC inlier count</a:t>
            </a:r>
            <a:r>
              <a:rPr lang="ko-KR" altLang="en-US" dirty="0"/>
              <a:t>를 </a:t>
            </a:r>
            <a:r>
              <a:rPr lang="en-US" altLang="ko-KR" dirty="0"/>
              <a:t>match score</a:t>
            </a:r>
            <a:r>
              <a:rPr lang="ko-KR" altLang="en-US" dirty="0"/>
              <a:t>를 이용해 미분 가능하도록 변형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해당 함수식을 </a:t>
            </a:r>
            <a:r>
              <a:rPr lang="en-US" altLang="ko-KR" dirty="0"/>
              <a:t>loss </a:t>
            </a:r>
            <a:r>
              <a:rPr lang="ko-KR" altLang="en-US" dirty="0"/>
              <a:t>함수로 이용해서 학습을 진행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1266202-D216-47FF-BD84-184C367C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299" y="686703"/>
            <a:ext cx="462027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 및 결과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PF-PASCAL </a:t>
            </a:r>
            <a:r>
              <a:rPr lang="ko-KR" altLang="en-US" dirty="0"/>
              <a:t>데이터셋 활용해서 학습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평가는 </a:t>
            </a:r>
            <a:r>
              <a:rPr lang="en-US" altLang="ko-KR" dirty="0"/>
              <a:t>PF-PASCAL, Caltech-101, TSS </a:t>
            </a:r>
            <a:r>
              <a:rPr lang="ko-KR" altLang="en-US" dirty="0"/>
              <a:t>데이터셋을 활용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평가방법은 </a:t>
            </a:r>
            <a:r>
              <a:rPr lang="en-US" altLang="ko-KR" dirty="0"/>
              <a:t>PCK(Percentage of Correct </a:t>
            </a:r>
            <a:r>
              <a:rPr lang="en-US" altLang="ko-KR" dirty="0" err="1"/>
              <a:t>Keypoints</a:t>
            </a:r>
            <a:r>
              <a:rPr lang="en-US" altLang="ko-KR" dirty="0"/>
              <a:t>) metric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07DB2-3796-479B-AE28-A5D817FFD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2"/>
          <a:stretch/>
        </p:blipFill>
        <p:spPr>
          <a:xfrm>
            <a:off x="7939439" y="762000"/>
            <a:ext cx="3707130" cy="21628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6838D-2C89-4AB1-91E2-94EF6B4A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3572"/>
          <a:stretch/>
        </p:blipFill>
        <p:spPr>
          <a:xfrm>
            <a:off x="7939438" y="2149075"/>
            <a:ext cx="3707130" cy="21628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9722F-5CC2-45AC-9DD9-15579595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63" y="4708925"/>
            <a:ext cx="9363473" cy="17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6943"/>
          </a:xfrm>
        </p:spPr>
        <p:txBody>
          <a:bodyPr/>
          <a:lstStyle/>
          <a:p>
            <a:r>
              <a:rPr lang="en-US" altLang="ko-KR" dirty="0"/>
              <a:t>semantic alignment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56680-0394-4735-BD08-F620DA3C6DFF}"/>
              </a:ext>
            </a:extLst>
          </p:cNvPr>
          <p:cNvSpPr txBox="1"/>
          <p:nvPr/>
        </p:nvSpPr>
        <p:spPr>
          <a:xfrm>
            <a:off x="6740498" y="2840372"/>
            <a:ext cx="53079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두 개 이상의 이미지에서 유사한 객체나 특징을 정렬</a:t>
            </a:r>
            <a:endParaRPr lang="en-US" altLang="ko-KR" sz="24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특징 추출 → 특징 매칭 → 기하학적 변환 → 정렬 </a:t>
            </a:r>
            <a:endParaRPr lang="en-US" altLang="ko-KR" sz="2400" dirty="0">
              <a:latin typeface="맑은 고딕 (본문)"/>
            </a:endParaRPr>
          </a:p>
          <a:p>
            <a:pPr algn="l"/>
            <a:endParaRPr lang="en-US" altLang="ko-KR" sz="2400" dirty="0">
              <a:latin typeface="맑은 고딕 (본문)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en-US" altLang="ko-KR" sz="2400" dirty="0">
                <a:latin typeface="맑은 고딕 (본문)"/>
              </a:rPr>
              <a:t>end-to-end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soft inlier scoring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SOTA(2017</a:t>
            </a:r>
            <a:r>
              <a:rPr lang="ko-KR" altLang="en-US" sz="2400" dirty="0">
                <a:latin typeface="맑은 고딕 (본문)"/>
              </a:rPr>
              <a:t>년 </a:t>
            </a:r>
            <a:r>
              <a:rPr lang="en-US" altLang="ko-KR" sz="2400" dirty="0">
                <a:latin typeface="맑은 고딕 (본문)"/>
              </a:rPr>
              <a:t>12</a:t>
            </a:r>
            <a:r>
              <a:rPr lang="ko-KR" altLang="en-US" sz="2400" dirty="0">
                <a:latin typeface="맑은 고딕 (본문)"/>
              </a:rPr>
              <a:t>월 당시</a:t>
            </a:r>
            <a:r>
              <a:rPr lang="en-US" altLang="ko-KR" sz="2400" dirty="0">
                <a:latin typeface="맑은 고딕 (본문)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FD7A7-80BC-4F2C-94F0-2C78F3C8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1" y="2637506"/>
            <a:ext cx="4485998" cy="1717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225BC-AB63-43B5-AF04-486A6402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69" y="2637506"/>
            <a:ext cx="2047956" cy="1717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802528-7353-4D51-A8E8-3FC5D67A8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9" y="4355434"/>
            <a:ext cx="4505057" cy="17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88A22-A38B-415C-86A8-24489FFD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28F85-F9E4-4E41-ABB8-91821AD0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34" y="1690688"/>
            <a:ext cx="3543795" cy="4277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354A-E43F-471C-BC5A-FE6407FF9A6A}"/>
              </a:ext>
            </a:extLst>
          </p:cNvPr>
          <p:cNvSpPr txBox="1"/>
          <p:nvPr/>
        </p:nvSpPr>
        <p:spPr>
          <a:xfrm>
            <a:off x="5891463" y="2490521"/>
            <a:ext cx="60939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D : descriptor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A : alignment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E-E  : end-to-end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dirty="0">
                <a:latin typeface="NimbusRomNo9L-Regu"/>
              </a:rPr>
              <a:t>S :</a:t>
            </a:r>
            <a:r>
              <a:rPr lang="en-US" altLang="ko-KR" sz="2400" b="0" i="0" u="none" strike="noStrike" baseline="0" dirty="0">
                <a:latin typeface="NimbusRomNo9L-Regu"/>
              </a:rPr>
              <a:t> supervision is strong (s) or weak (w)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151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03722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SIFT (Scale Invariant Feature Transform)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Scale-space</a:t>
            </a:r>
            <a:r>
              <a:rPr lang="ko-KR" altLang="en-US" dirty="0"/>
              <a:t>를 만들어서 스케일 불변의 </a:t>
            </a:r>
            <a:r>
              <a:rPr lang="en-US" altLang="ko-KR" dirty="0"/>
              <a:t>feature point</a:t>
            </a:r>
            <a:r>
              <a:rPr lang="ko-KR" altLang="en-US" dirty="0"/>
              <a:t>를 검출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feature point</a:t>
            </a:r>
            <a:r>
              <a:rPr lang="ko-KR" altLang="en-US" dirty="0"/>
              <a:t> 주변의 지역적 특징을 설명하는 </a:t>
            </a:r>
            <a:r>
              <a:rPr lang="en-US" altLang="ko-KR" dirty="0"/>
              <a:t>descriptor</a:t>
            </a:r>
            <a:r>
              <a:rPr lang="ko-KR" altLang="en-US" dirty="0"/>
              <a:t>를 생성 후 매칭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8154D-EE9E-4035-BC88-F2474BF4C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44"/>
          <a:stretch/>
        </p:blipFill>
        <p:spPr bwMode="auto">
          <a:xfrm>
            <a:off x="0" y="1825625"/>
            <a:ext cx="5931440" cy="23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DB71DC-2AC0-428D-ACA0-7C00F5CB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8" y="4272561"/>
            <a:ext cx="4755983" cy="23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9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5A00C-68F5-4922-9314-C2B08CB3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9" y="1825625"/>
            <a:ext cx="3258005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D3EB6-E8A4-40C9-92F0-0994298F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686" y="3988779"/>
            <a:ext cx="3219899" cy="514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496C9B-45D1-4EAD-9BEE-AA7A29EA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86" y="4613895"/>
            <a:ext cx="5201376" cy="828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49B888-2DD8-454A-BADB-7A8332126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5" y="2844487"/>
            <a:ext cx="5031545" cy="3567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3EE2E6-AE9F-4B06-9903-2E1D37D8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78"/>
          <a:stretch/>
        </p:blipFill>
        <p:spPr>
          <a:xfrm>
            <a:off x="5784306" y="79912"/>
            <a:ext cx="2743699" cy="24366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CA9E1D-CAF4-4B49-9D44-AF24EA045D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90"/>
          <a:stretch/>
        </p:blipFill>
        <p:spPr>
          <a:xfrm>
            <a:off x="8704875" y="79912"/>
            <a:ext cx="2600688" cy="24366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9963F0-7367-4EF6-B13B-AAF901AEF06A}"/>
              </a:ext>
            </a:extLst>
          </p:cNvPr>
          <p:cNvSpPr txBox="1"/>
          <p:nvPr/>
        </p:nvSpPr>
        <p:spPr>
          <a:xfrm>
            <a:off x="8993019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437CA-C18C-4C09-99A6-8069991899ED}"/>
              </a:ext>
            </a:extLst>
          </p:cNvPr>
          <p:cNvSpPr txBox="1"/>
          <p:nvPr/>
        </p:nvSpPr>
        <p:spPr>
          <a:xfrm>
            <a:off x="6143956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10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96A60-DF0C-4CE3-8752-B5B37F910BD4}"/>
              </a:ext>
            </a:extLst>
          </p:cNvPr>
          <p:cNvSpPr txBox="1"/>
          <p:nvPr/>
        </p:nvSpPr>
        <p:spPr>
          <a:xfrm>
            <a:off x="2244220" y="6408756"/>
            <a:ext cx="145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effectLst/>
                <a:latin typeface="맑은 고딕 (본문)"/>
              </a:rPr>
              <a:t>Scale-space</a:t>
            </a:r>
            <a:endParaRPr lang="ko-KR" altLang="en-US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11992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808F08-2B8F-4492-9202-C55C4A64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78" y="1395663"/>
            <a:ext cx="9379801" cy="5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7D41F0-CEE0-43F1-A895-18BFCB1F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1395664"/>
            <a:ext cx="9585158" cy="54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7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27CD4D-9C2A-4E13-9123-6074C013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78464"/>
            <a:ext cx="117348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995040-B6B8-406E-944F-85F7E18C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077073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Laplacian operator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EF9EA4-17DF-4748-932F-FD9A9D77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8"/>
          <a:stretch/>
        </p:blipFill>
        <p:spPr bwMode="auto">
          <a:xfrm>
            <a:off x="204535" y="4752959"/>
            <a:ext cx="5891465" cy="15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9C9E69D-F756-4CED-AC86-D02E498A5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2"/>
          <a:stretch/>
        </p:blipFill>
        <p:spPr bwMode="auto">
          <a:xfrm>
            <a:off x="6047870" y="4752959"/>
            <a:ext cx="5891465" cy="164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1C1B31-47DE-4DB9-AAA4-C1038386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37779"/>
            <a:ext cx="325800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7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/>
          <a:lstStyle/>
          <a:p>
            <a:r>
              <a:rPr lang="en-US" altLang="ko-KR" dirty="0"/>
              <a:t>HOG (Histogram of Oriented Gradients)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이미지의 지역적 </a:t>
            </a:r>
            <a:r>
              <a:rPr lang="en-US" altLang="ko-KR" dirty="0"/>
              <a:t>gradient</a:t>
            </a:r>
            <a:r>
              <a:rPr lang="ko-KR" altLang="en-US" dirty="0"/>
              <a:t> 방향의 </a:t>
            </a:r>
            <a:r>
              <a:rPr lang="en-US" altLang="ko-KR" dirty="0"/>
              <a:t>Histogram </a:t>
            </a:r>
            <a:r>
              <a:rPr lang="ko-KR" altLang="en-US" dirty="0"/>
              <a:t>을 계산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Histogram</a:t>
            </a:r>
            <a:r>
              <a:rPr lang="ko-KR" altLang="en-US" dirty="0"/>
              <a:t>의 형태로 객체의 윤곽을 표현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213A2D-9262-4F3C-AD23-A7D627FE2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3"/>
          <a:stretch/>
        </p:blipFill>
        <p:spPr bwMode="auto">
          <a:xfrm>
            <a:off x="838200" y="1624911"/>
            <a:ext cx="4380663" cy="45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3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358</Words>
  <Application>Microsoft Office PowerPoint</Application>
  <PresentationFormat>와이드스크린</PresentationFormat>
  <Paragraphs>80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NimbusRomNo9L-Regu</vt:lpstr>
      <vt:lpstr>맑은 고딕</vt:lpstr>
      <vt:lpstr>맑은 고딕 (본문)</vt:lpstr>
      <vt:lpstr>Arial</vt:lpstr>
      <vt:lpstr>Office 테마</vt:lpstr>
      <vt:lpstr>CATs++ Boosting Cost Aggregation with Convolutions and Transformers</vt:lpstr>
      <vt:lpstr>1. 논문 개요</vt:lpstr>
      <vt:lpstr>1. 논문 개요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2. 모델</vt:lpstr>
      <vt:lpstr>2. 모델</vt:lpstr>
      <vt:lpstr>2-1. 용어 설명</vt:lpstr>
      <vt:lpstr>2-1. 용어 설명</vt:lpstr>
      <vt:lpstr>2. 모델</vt:lpstr>
      <vt:lpstr>3. 평가 및 결과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48</cp:revision>
  <dcterms:created xsi:type="dcterms:W3CDTF">2023-09-03T23:41:12Z</dcterms:created>
  <dcterms:modified xsi:type="dcterms:W3CDTF">2023-09-07T07:55:55Z</dcterms:modified>
</cp:coreProperties>
</file>